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9" r:id="rId2"/>
    <p:sldId id="260" r:id="rId3"/>
    <p:sldId id="261" r:id="rId4"/>
    <p:sldId id="262" r:id="rId5"/>
    <p:sldId id="265" r:id="rId6"/>
    <p:sldId id="264" r:id="rId7"/>
    <p:sldId id="268" r:id="rId8"/>
    <p:sldId id="266" r:id="rId9"/>
    <p:sldId id="267" r:id="rId10"/>
    <p:sldId id="269" r:id="rId11"/>
    <p:sldId id="270" r:id="rId12"/>
    <p:sldId id="271" r:id="rId13"/>
    <p:sldId id="272" r:id="rId14"/>
    <p:sldId id="273" r:id="rId15"/>
    <p:sldId id="274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41" autoAdjust="0"/>
    <p:restoredTop sz="97336" autoAdjust="0"/>
  </p:normalViewPr>
  <p:slideViewPr>
    <p:cSldViewPr>
      <p:cViewPr>
        <p:scale>
          <a:sx n="60" d="100"/>
          <a:sy n="60" d="100"/>
        </p:scale>
        <p:origin x="-1560" y="-3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8FF305-0373-44E3-995C-5EE5DEA3D843}" type="doc">
      <dgm:prSet loTypeId="urn:microsoft.com/office/officeart/2005/8/layout/hierarchy5" loCatId="hierarchy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tr-TR"/>
        </a:p>
      </dgm:t>
    </dgm:pt>
    <dgm:pt modelId="{5095AC0F-3408-41B3-9FFF-A62F09A901E3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tr-TR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AKTiF</a:t>
          </a:r>
          <a:r>
            <a:rPr lang="tr-TR" dirty="0"/>
            <a:t> </a:t>
          </a:r>
          <a:r>
            <a:rPr lang="tr-TR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GALAKSİLER</a:t>
          </a:r>
          <a:r>
            <a:rPr lang="tr-TR" dirty="0"/>
            <a:t> </a:t>
          </a:r>
        </a:p>
      </dgm:t>
    </dgm:pt>
    <dgm:pt modelId="{9F57F2CD-1153-4B45-B0A9-EE729F858888}" type="parTrans" cxnId="{B3AE78BE-FB54-4005-B812-7834102E6D29}">
      <dgm:prSet/>
      <dgm:spPr/>
      <dgm:t>
        <a:bodyPr/>
        <a:lstStyle/>
        <a:p>
          <a:endParaRPr lang="tr-TR"/>
        </a:p>
      </dgm:t>
    </dgm:pt>
    <dgm:pt modelId="{894AC777-E143-46D8-B481-8F31369E93C7}" type="sibTrans" cxnId="{B3AE78BE-FB54-4005-B812-7834102E6D29}">
      <dgm:prSet/>
      <dgm:spPr/>
      <dgm:t>
        <a:bodyPr/>
        <a:lstStyle/>
        <a:p>
          <a:endParaRPr lang="tr-TR"/>
        </a:p>
      </dgm:t>
    </dgm:pt>
    <dgm:pt modelId="{A6DD835C-E4B9-4DFC-AA9A-FA40E4F94ED0}" type="asst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tr-TR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SEYFERTLER</a:t>
          </a:r>
          <a:endParaRPr lang="tr-TR" dirty="0"/>
        </a:p>
      </dgm:t>
    </dgm:pt>
    <dgm:pt modelId="{B3DEB516-0986-493A-9815-3D39F7956DCC}" type="parTrans" cxnId="{E34B4013-6D50-47A7-B3E5-A99D82D8B753}">
      <dgm:prSet/>
      <dgm:spPr/>
      <dgm:t>
        <a:bodyPr/>
        <a:lstStyle/>
        <a:p>
          <a:endParaRPr lang="tr-TR"/>
        </a:p>
      </dgm:t>
    </dgm:pt>
    <dgm:pt modelId="{EB599BEC-4E8E-40E2-A72E-D7D0D7284DD5}" type="sibTrans" cxnId="{E34B4013-6D50-47A7-B3E5-A99D82D8B753}">
      <dgm:prSet/>
      <dgm:spPr/>
      <dgm:t>
        <a:bodyPr/>
        <a:lstStyle/>
        <a:p>
          <a:endParaRPr lang="tr-TR"/>
        </a:p>
      </dgm:t>
    </dgm:pt>
    <dgm:pt modelId="{010BDA43-F234-4D5E-86D8-429CAF1231CC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tr-TR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KUAZARLAR</a:t>
          </a:r>
          <a:endParaRPr lang="tr-TR" dirty="0"/>
        </a:p>
      </dgm:t>
    </dgm:pt>
    <dgm:pt modelId="{682E2D25-CF9B-4D94-91EF-A8D5E41463DD}" type="parTrans" cxnId="{D85DF823-D0E8-4B54-838C-C35BD200AF33}">
      <dgm:prSet/>
      <dgm:spPr/>
      <dgm:t>
        <a:bodyPr/>
        <a:lstStyle/>
        <a:p>
          <a:endParaRPr lang="tr-TR"/>
        </a:p>
      </dgm:t>
    </dgm:pt>
    <dgm:pt modelId="{6A6D0B34-723A-4E70-BAFC-22C30919FD8C}" type="sibTrans" cxnId="{D85DF823-D0E8-4B54-838C-C35BD200AF33}">
      <dgm:prSet/>
      <dgm:spPr/>
      <dgm:t>
        <a:bodyPr/>
        <a:lstStyle/>
        <a:p>
          <a:endParaRPr lang="tr-TR"/>
        </a:p>
      </dgm:t>
    </dgm:pt>
    <dgm:pt modelId="{E6D6C18B-3366-455E-9823-C21A2709F3A6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tr-TR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RADYO</a:t>
          </a:r>
          <a:r>
            <a:rPr lang="tr-TR" dirty="0"/>
            <a:t> </a:t>
          </a:r>
          <a:r>
            <a:rPr lang="tr-TR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GALAKSİLER</a:t>
          </a:r>
          <a:endParaRPr lang="tr-TR" dirty="0"/>
        </a:p>
      </dgm:t>
    </dgm:pt>
    <dgm:pt modelId="{6400552D-2F7C-443D-81DE-64CA545BD9B2}" type="parTrans" cxnId="{57D07D9A-71E6-45D8-8E0E-F1DFC761AE90}">
      <dgm:prSet/>
      <dgm:spPr/>
      <dgm:t>
        <a:bodyPr/>
        <a:lstStyle/>
        <a:p>
          <a:endParaRPr lang="tr-TR"/>
        </a:p>
      </dgm:t>
    </dgm:pt>
    <dgm:pt modelId="{4B2AE118-CB26-4EB1-95AA-089E594562BB}" type="sibTrans" cxnId="{57D07D9A-71E6-45D8-8E0E-F1DFC761AE90}">
      <dgm:prSet/>
      <dgm:spPr/>
      <dgm:t>
        <a:bodyPr/>
        <a:lstStyle/>
        <a:p>
          <a:endParaRPr lang="tr-TR"/>
        </a:p>
      </dgm:t>
    </dgm:pt>
    <dgm:pt modelId="{B0E7FE47-173E-4D12-935C-352FAAAA9EC1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tr-TR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BLAZARLAR</a:t>
          </a:r>
          <a:endParaRPr lang="tr-TR" dirty="0"/>
        </a:p>
      </dgm:t>
    </dgm:pt>
    <dgm:pt modelId="{A24EFF67-929A-47C2-B045-2BF0AFBFBA91}" type="parTrans" cxnId="{747C083B-9728-4306-A8BB-CDE40DDE0506}">
      <dgm:prSet/>
      <dgm:spPr/>
      <dgm:t>
        <a:bodyPr/>
        <a:lstStyle/>
        <a:p>
          <a:endParaRPr lang="tr-TR"/>
        </a:p>
      </dgm:t>
    </dgm:pt>
    <dgm:pt modelId="{EC209F96-2680-47A7-ADB4-A26735590A40}" type="sibTrans" cxnId="{747C083B-9728-4306-A8BB-CDE40DDE0506}">
      <dgm:prSet/>
      <dgm:spPr/>
      <dgm:t>
        <a:bodyPr/>
        <a:lstStyle/>
        <a:p>
          <a:endParaRPr lang="tr-TR"/>
        </a:p>
      </dgm:t>
    </dgm:pt>
    <dgm:pt modelId="{56F36A50-C895-4222-A6BE-8FAA888FBD48}" type="pres">
      <dgm:prSet presAssocID="{F88FF305-0373-44E3-995C-5EE5DEA3D843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tr-TR"/>
        </a:p>
      </dgm:t>
    </dgm:pt>
    <dgm:pt modelId="{035AF0CF-16C2-4C2C-9DD5-22FB24B572B1}" type="pres">
      <dgm:prSet presAssocID="{F88FF305-0373-44E3-995C-5EE5DEA3D843}" presName="hierFlow" presStyleCnt="0"/>
      <dgm:spPr/>
    </dgm:pt>
    <dgm:pt modelId="{2C220794-9024-4A72-BB4C-C4A2F4EE941F}" type="pres">
      <dgm:prSet presAssocID="{F88FF305-0373-44E3-995C-5EE5DEA3D843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2AD34CCE-EEC1-46A3-9E27-9EA13D997BF1}" type="pres">
      <dgm:prSet presAssocID="{5095AC0F-3408-41B3-9FFF-A62F09A901E3}" presName="Name17" presStyleCnt="0"/>
      <dgm:spPr/>
    </dgm:pt>
    <dgm:pt modelId="{C1D5CFF8-9499-4B5E-9471-47EE83700F5A}" type="pres">
      <dgm:prSet presAssocID="{5095AC0F-3408-41B3-9FFF-A62F09A901E3}" presName="level1Shape" presStyleLbl="node0" presStyleIdx="0" presStyleCnt="1" custLinFactNeighborX="-2952" custLinFactNeighborY="-38008">
        <dgm:presLayoutVars>
          <dgm:chPref val="3"/>
        </dgm:presLayoutVars>
      </dgm:prSet>
      <dgm:spPr/>
      <dgm:t>
        <a:bodyPr/>
        <a:lstStyle/>
        <a:p>
          <a:endParaRPr lang="tr-TR"/>
        </a:p>
      </dgm:t>
    </dgm:pt>
    <dgm:pt modelId="{40ABB92C-479A-40F0-9464-537D26D0AEED}" type="pres">
      <dgm:prSet presAssocID="{5095AC0F-3408-41B3-9FFF-A62F09A901E3}" presName="hierChild2" presStyleCnt="0"/>
      <dgm:spPr/>
    </dgm:pt>
    <dgm:pt modelId="{1309D3C9-28B5-46FB-9E44-E12A33A417B4}" type="pres">
      <dgm:prSet presAssocID="{B3DEB516-0986-493A-9815-3D39F7956DCC}" presName="Name25" presStyleLbl="parChTrans1D2" presStyleIdx="0" presStyleCnt="4"/>
      <dgm:spPr/>
      <dgm:t>
        <a:bodyPr/>
        <a:lstStyle/>
        <a:p>
          <a:endParaRPr lang="tr-TR"/>
        </a:p>
      </dgm:t>
    </dgm:pt>
    <dgm:pt modelId="{C71638EF-935D-4538-88A2-B5BF150E4DDF}" type="pres">
      <dgm:prSet presAssocID="{B3DEB516-0986-493A-9815-3D39F7956DCC}" presName="connTx" presStyleLbl="parChTrans1D2" presStyleIdx="0" presStyleCnt="4"/>
      <dgm:spPr/>
      <dgm:t>
        <a:bodyPr/>
        <a:lstStyle/>
        <a:p>
          <a:endParaRPr lang="tr-TR"/>
        </a:p>
      </dgm:t>
    </dgm:pt>
    <dgm:pt modelId="{7DCCE32A-29B6-4AED-AB68-BF08E673DB33}" type="pres">
      <dgm:prSet presAssocID="{A6DD835C-E4B9-4DFC-AA9A-FA40E4F94ED0}" presName="Name30" presStyleCnt="0"/>
      <dgm:spPr/>
    </dgm:pt>
    <dgm:pt modelId="{619C6F7A-5BA4-47DE-B30C-E1CF4257217E}" type="pres">
      <dgm:prSet presAssocID="{A6DD835C-E4B9-4DFC-AA9A-FA40E4F94ED0}" presName="level2Shape" presStyleLbl="asst1" presStyleIdx="0" presStyleCnt="1"/>
      <dgm:spPr/>
      <dgm:t>
        <a:bodyPr/>
        <a:lstStyle/>
        <a:p>
          <a:endParaRPr lang="tr-TR"/>
        </a:p>
      </dgm:t>
    </dgm:pt>
    <dgm:pt modelId="{15393331-918F-41CF-A960-434F17032847}" type="pres">
      <dgm:prSet presAssocID="{A6DD835C-E4B9-4DFC-AA9A-FA40E4F94ED0}" presName="hierChild3" presStyleCnt="0"/>
      <dgm:spPr/>
    </dgm:pt>
    <dgm:pt modelId="{9741B066-0F48-4562-939F-B2C33F11F4DC}" type="pres">
      <dgm:prSet presAssocID="{682E2D25-CF9B-4D94-91EF-A8D5E41463DD}" presName="Name25" presStyleLbl="parChTrans1D2" presStyleIdx="1" presStyleCnt="4"/>
      <dgm:spPr/>
      <dgm:t>
        <a:bodyPr/>
        <a:lstStyle/>
        <a:p>
          <a:endParaRPr lang="tr-TR"/>
        </a:p>
      </dgm:t>
    </dgm:pt>
    <dgm:pt modelId="{CA5F0D3E-85EC-4586-A35F-B88A7C572EF7}" type="pres">
      <dgm:prSet presAssocID="{682E2D25-CF9B-4D94-91EF-A8D5E41463DD}" presName="connTx" presStyleLbl="parChTrans1D2" presStyleIdx="1" presStyleCnt="4"/>
      <dgm:spPr/>
      <dgm:t>
        <a:bodyPr/>
        <a:lstStyle/>
        <a:p>
          <a:endParaRPr lang="tr-TR"/>
        </a:p>
      </dgm:t>
    </dgm:pt>
    <dgm:pt modelId="{E7B597AB-03D2-4505-AC2C-119C9B9B792D}" type="pres">
      <dgm:prSet presAssocID="{010BDA43-F234-4D5E-86D8-429CAF1231CC}" presName="Name30" presStyleCnt="0"/>
      <dgm:spPr/>
    </dgm:pt>
    <dgm:pt modelId="{2FA9F7BD-BD9C-426B-A4A4-E9128EF536B9}" type="pres">
      <dgm:prSet presAssocID="{010BDA43-F234-4D5E-86D8-429CAF1231CC}" presName="level2Shape" presStyleLbl="node2" presStyleIdx="0" presStyleCnt="3"/>
      <dgm:spPr/>
      <dgm:t>
        <a:bodyPr/>
        <a:lstStyle/>
        <a:p>
          <a:endParaRPr lang="tr-TR"/>
        </a:p>
      </dgm:t>
    </dgm:pt>
    <dgm:pt modelId="{7CE5C644-9D8E-4793-8E80-E24CB51FD2C2}" type="pres">
      <dgm:prSet presAssocID="{010BDA43-F234-4D5E-86D8-429CAF1231CC}" presName="hierChild3" presStyleCnt="0"/>
      <dgm:spPr/>
    </dgm:pt>
    <dgm:pt modelId="{019E627B-7BE3-4FE4-A192-1732C2EC3996}" type="pres">
      <dgm:prSet presAssocID="{6400552D-2F7C-443D-81DE-64CA545BD9B2}" presName="Name25" presStyleLbl="parChTrans1D2" presStyleIdx="2" presStyleCnt="4"/>
      <dgm:spPr/>
      <dgm:t>
        <a:bodyPr/>
        <a:lstStyle/>
        <a:p>
          <a:endParaRPr lang="tr-TR"/>
        </a:p>
      </dgm:t>
    </dgm:pt>
    <dgm:pt modelId="{28074860-A494-4D75-BED3-A942441883D3}" type="pres">
      <dgm:prSet presAssocID="{6400552D-2F7C-443D-81DE-64CA545BD9B2}" presName="connTx" presStyleLbl="parChTrans1D2" presStyleIdx="2" presStyleCnt="4"/>
      <dgm:spPr/>
      <dgm:t>
        <a:bodyPr/>
        <a:lstStyle/>
        <a:p>
          <a:endParaRPr lang="tr-TR"/>
        </a:p>
      </dgm:t>
    </dgm:pt>
    <dgm:pt modelId="{5F8F1B64-6189-4C57-8FAB-0F4337B86470}" type="pres">
      <dgm:prSet presAssocID="{E6D6C18B-3366-455E-9823-C21A2709F3A6}" presName="Name30" presStyleCnt="0"/>
      <dgm:spPr/>
    </dgm:pt>
    <dgm:pt modelId="{0F1E66E2-FFCC-419E-A119-800ABBA53F1B}" type="pres">
      <dgm:prSet presAssocID="{E6D6C18B-3366-455E-9823-C21A2709F3A6}" presName="level2Shape" presStyleLbl="node2" presStyleIdx="1" presStyleCnt="3"/>
      <dgm:spPr/>
      <dgm:t>
        <a:bodyPr/>
        <a:lstStyle/>
        <a:p>
          <a:endParaRPr lang="tr-TR"/>
        </a:p>
      </dgm:t>
    </dgm:pt>
    <dgm:pt modelId="{F207E5E1-369E-4DC5-BF3E-757AEC10FAAD}" type="pres">
      <dgm:prSet presAssocID="{E6D6C18B-3366-455E-9823-C21A2709F3A6}" presName="hierChild3" presStyleCnt="0"/>
      <dgm:spPr/>
    </dgm:pt>
    <dgm:pt modelId="{355A25AE-9C83-419D-8352-EC9D32A30A28}" type="pres">
      <dgm:prSet presAssocID="{A24EFF67-929A-47C2-B045-2BF0AFBFBA91}" presName="Name25" presStyleLbl="parChTrans1D2" presStyleIdx="3" presStyleCnt="4"/>
      <dgm:spPr/>
      <dgm:t>
        <a:bodyPr/>
        <a:lstStyle/>
        <a:p>
          <a:endParaRPr lang="tr-TR"/>
        </a:p>
      </dgm:t>
    </dgm:pt>
    <dgm:pt modelId="{08A0D37D-3990-4EE0-96BC-6293B1E43F96}" type="pres">
      <dgm:prSet presAssocID="{A24EFF67-929A-47C2-B045-2BF0AFBFBA91}" presName="connTx" presStyleLbl="parChTrans1D2" presStyleIdx="3" presStyleCnt="4"/>
      <dgm:spPr/>
      <dgm:t>
        <a:bodyPr/>
        <a:lstStyle/>
        <a:p>
          <a:endParaRPr lang="tr-TR"/>
        </a:p>
      </dgm:t>
    </dgm:pt>
    <dgm:pt modelId="{80221430-0B7E-488C-B369-E313CAF4E173}" type="pres">
      <dgm:prSet presAssocID="{B0E7FE47-173E-4D12-935C-352FAAAA9EC1}" presName="Name30" presStyleCnt="0"/>
      <dgm:spPr/>
    </dgm:pt>
    <dgm:pt modelId="{1ED326A2-B772-4253-BD9C-E367D9A847AD}" type="pres">
      <dgm:prSet presAssocID="{B0E7FE47-173E-4D12-935C-352FAAAA9EC1}" presName="level2Shape" presStyleLbl="node2" presStyleIdx="2" presStyleCnt="3"/>
      <dgm:spPr/>
      <dgm:t>
        <a:bodyPr/>
        <a:lstStyle/>
        <a:p>
          <a:endParaRPr lang="tr-TR"/>
        </a:p>
      </dgm:t>
    </dgm:pt>
    <dgm:pt modelId="{D6F25258-F511-4D30-A6BE-C9E057711CAD}" type="pres">
      <dgm:prSet presAssocID="{B0E7FE47-173E-4D12-935C-352FAAAA9EC1}" presName="hierChild3" presStyleCnt="0"/>
      <dgm:spPr/>
    </dgm:pt>
    <dgm:pt modelId="{25492893-6AA5-4534-833A-84C7727FEEAF}" type="pres">
      <dgm:prSet presAssocID="{F88FF305-0373-44E3-995C-5EE5DEA3D843}" presName="bgShapesFlow" presStyleCnt="0"/>
      <dgm:spPr/>
    </dgm:pt>
  </dgm:ptLst>
  <dgm:cxnLst>
    <dgm:cxn modelId="{D85DF823-D0E8-4B54-838C-C35BD200AF33}" srcId="{5095AC0F-3408-41B3-9FFF-A62F09A901E3}" destId="{010BDA43-F234-4D5E-86D8-429CAF1231CC}" srcOrd="1" destOrd="0" parTransId="{682E2D25-CF9B-4D94-91EF-A8D5E41463DD}" sibTransId="{6A6D0B34-723A-4E70-BAFC-22C30919FD8C}"/>
    <dgm:cxn modelId="{A3BC9D42-7236-4A5F-8727-4EA822DEE8A8}" type="presOf" srcId="{B0E7FE47-173E-4D12-935C-352FAAAA9EC1}" destId="{1ED326A2-B772-4253-BD9C-E367D9A847AD}" srcOrd="0" destOrd="0" presId="urn:microsoft.com/office/officeart/2005/8/layout/hierarchy5"/>
    <dgm:cxn modelId="{26941816-862D-4F6F-B983-41EFB0CE457F}" type="presOf" srcId="{B3DEB516-0986-493A-9815-3D39F7956DCC}" destId="{1309D3C9-28B5-46FB-9E44-E12A33A417B4}" srcOrd="0" destOrd="0" presId="urn:microsoft.com/office/officeart/2005/8/layout/hierarchy5"/>
    <dgm:cxn modelId="{90116BD8-15DB-41B3-A1F9-65C6B39E3139}" type="presOf" srcId="{A24EFF67-929A-47C2-B045-2BF0AFBFBA91}" destId="{355A25AE-9C83-419D-8352-EC9D32A30A28}" srcOrd="0" destOrd="0" presId="urn:microsoft.com/office/officeart/2005/8/layout/hierarchy5"/>
    <dgm:cxn modelId="{1D0AC2BA-8874-40EA-B440-DFF9AF472E48}" type="presOf" srcId="{B3DEB516-0986-493A-9815-3D39F7956DCC}" destId="{C71638EF-935D-4538-88A2-B5BF150E4DDF}" srcOrd="1" destOrd="0" presId="urn:microsoft.com/office/officeart/2005/8/layout/hierarchy5"/>
    <dgm:cxn modelId="{9A2971EA-45C4-406B-BA1C-0E32456181BB}" type="presOf" srcId="{F88FF305-0373-44E3-995C-5EE5DEA3D843}" destId="{56F36A50-C895-4222-A6BE-8FAA888FBD48}" srcOrd="0" destOrd="0" presId="urn:microsoft.com/office/officeart/2005/8/layout/hierarchy5"/>
    <dgm:cxn modelId="{4711F12F-E150-4B84-A02C-653EFCD63732}" type="presOf" srcId="{682E2D25-CF9B-4D94-91EF-A8D5E41463DD}" destId="{CA5F0D3E-85EC-4586-A35F-B88A7C572EF7}" srcOrd="1" destOrd="0" presId="urn:microsoft.com/office/officeart/2005/8/layout/hierarchy5"/>
    <dgm:cxn modelId="{FFFF9EFD-3902-4BAD-99F6-48A3BB37F19D}" type="presOf" srcId="{682E2D25-CF9B-4D94-91EF-A8D5E41463DD}" destId="{9741B066-0F48-4562-939F-B2C33F11F4DC}" srcOrd="0" destOrd="0" presId="urn:microsoft.com/office/officeart/2005/8/layout/hierarchy5"/>
    <dgm:cxn modelId="{ED48D91B-1FD1-4C11-9631-3CCE05E940C5}" type="presOf" srcId="{6400552D-2F7C-443D-81DE-64CA545BD9B2}" destId="{019E627B-7BE3-4FE4-A192-1732C2EC3996}" srcOrd="0" destOrd="0" presId="urn:microsoft.com/office/officeart/2005/8/layout/hierarchy5"/>
    <dgm:cxn modelId="{AA203791-68C5-4C8E-9382-0A5AF911B40E}" type="presOf" srcId="{A6DD835C-E4B9-4DFC-AA9A-FA40E4F94ED0}" destId="{619C6F7A-5BA4-47DE-B30C-E1CF4257217E}" srcOrd="0" destOrd="0" presId="urn:microsoft.com/office/officeart/2005/8/layout/hierarchy5"/>
    <dgm:cxn modelId="{77449C92-BDFB-4A7A-AB63-5F9A90117ADF}" type="presOf" srcId="{A24EFF67-929A-47C2-B045-2BF0AFBFBA91}" destId="{08A0D37D-3990-4EE0-96BC-6293B1E43F96}" srcOrd="1" destOrd="0" presId="urn:microsoft.com/office/officeart/2005/8/layout/hierarchy5"/>
    <dgm:cxn modelId="{E34B4013-6D50-47A7-B3E5-A99D82D8B753}" srcId="{5095AC0F-3408-41B3-9FFF-A62F09A901E3}" destId="{A6DD835C-E4B9-4DFC-AA9A-FA40E4F94ED0}" srcOrd="0" destOrd="0" parTransId="{B3DEB516-0986-493A-9815-3D39F7956DCC}" sibTransId="{EB599BEC-4E8E-40E2-A72E-D7D0D7284DD5}"/>
    <dgm:cxn modelId="{747C083B-9728-4306-A8BB-CDE40DDE0506}" srcId="{5095AC0F-3408-41B3-9FFF-A62F09A901E3}" destId="{B0E7FE47-173E-4D12-935C-352FAAAA9EC1}" srcOrd="3" destOrd="0" parTransId="{A24EFF67-929A-47C2-B045-2BF0AFBFBA91}" sibTransId="{EC209F96-2680-47A7-ADB4-A26735590A40}"/>
    <dgm:cxn modelId="{3BCE4780-3AF8-42F9-B4E9-5A36B694E255}" type="presOf" srcId="{5095AC0F-3408-41B3-9FFF-A62F09A901E3}" destId="{C1D5CFF8-9499-4B5E-9471-47EE83700F5A}" srcOrd="0" destOrd="0" presId="urn:microsoft.com/office/officeart/2005/8/layout/hierarchy5"/>
    <dgm:cxn modelId="{57D07D9A-71E6-45D8-8E0E-F1DFC761AE90}" srcId="{5095AC0F-3408-41B3-9FFF-A62F09A901E3}" destId="{E6D6C18B-3366-455E-9823-C21A2709F3A6}" srcOrd="2" destOrd="0" parTransId="{6400552D-2F7C-443D-81DE-64CA545BD9B2}" sibTransId="{4B2AE118-CB26-4EB1-95AA-089E594562BB}"/>
    <dgm:cxn modelId="{53217F2D-7BCC-4513-B766-B6F30A2FBF3C}" type="presOf" srcId="{010BDA43-F234-4D5E-86D8-429CAF1231CC}" destId="{2FA9F7BD-BD9C-426B-A4A4-E9128EF536B9}" srcOrd="0" destOrd="0" presId="urn:microsoft.com/office/officeart/2005/8/layout/hierarchy5"/>
    <dgm:cxn modelId="{42A51559-272E-4530-AB5C-D65E07A50DBE}" type="presOf" srcId="{6400552D-2F7C-443D-81DE-64CA545BD9B2}" destId="{28074860-A494-4D75-BED3-A942441883D3}" srcOrd="1" destOrd="0" presId="urn:microsoft.com/office/officeart/2005/8/layout/hierarchy5"/>
    <dgm:cxn modelId="{B3AE78BE-FB54-4005-B812-7834102E6D29}" srcId="{F88FF305-0373-44E3-995C-5EE5DEA3D843}" destId="{5095AC0F-3408-41B3-9FFF-A62F09A901E3}" srcOrd="0" destOrd="0" parTransId="{9F57F2CD-1153-4B45-B0A9-EE729F858888}" sibTransId="{894AC777-E143-46D8-B481-8F31369E93C7}"/>
    <dgm:cxn modelId="{6E12B344-48F3-4A95-B434-CF33E1810B78}" type="presOf" srcId="{E6D6C18B-3366-455E-9823-C21A2709F3A6}" destId="{0F1E66E2-FFCC-419E-A119-800ABBA53F1B}" srcOrd="0" destOrd="0" presId="urn:microsoft.com/office/officeart/2005/8/layout/hierarchy5"/>
    <dgm:cxn modelId="{0918FF19-E952-4873-849B-E0DFA338DB61}" type="presParOf" srcId="{56F36A50-C895-4222-A6BE-8FAA888FBD48}" destId="{035AF0CF-16C2-4C2C-9DD5-22FB24B572B1}" srcOrd="0" destOrd="0" presId="urn:microsoft.com/office/officeart/2005/8/layout/hierarchy5"/>
    <dgm:cxn modelId="{D3C08583-AB5D-4F23-AACF-6D086CDB3AE1}" type="presParOf" srcId="{035AF0CF-16C2-4C2C-9DD5-22FB24B572B1}" destId="{2C220794-9024-4A72-BB4C-C4A2F4EE941F}" srcOrd="0" destOrd="0" presId="urn:microsoft.com/office/officeart/2005/8/layout/hierarchy5"/>
    <dgm:cxn modelId="{938681FD-7B2C-4ABA-A9BB-C1741CC9C92E}" type="presParOf" srcId="{2C220794-9024-4A72-BB4C-C4A2F4EE941F}" destId="{2AD34CCE-EEC1-46A3-9E27-9EA13D997BF1}" srcOrd="0" destOrd="0" presId="urn:microsoft.com/office/officeart/2005/8/layout/hierarchy5"/>
    <dgm:cxn modelId="{907E4188-7265-48E3-A8B5-1FD29D99C67A}" type="presParOf" srcId="{2AD34CCE-EEC1-46A3-9E27-9EA13D997BF1}" destId="{C1D5CFF8-9499-4B5E-9471-47EE83700F5A}" srcOrd="0" destOrd="0" presId="urn:microsoft.com/office/officeart/2005/8/layout/hierarchy5"/>
    <dgm:cxn modelId="{0B1FE889-9783-4758-8F9C-CAB0FA5B529B}" type="presParOf" srcId="{2AD34CCE-EEC1-46A3-9E27-9EA13D997BF1}" destId="{40ABB92C-479A-40F0-9464-537D26D0AEED}" srcOrd="1" destOrd="0" presId="urn:microsoft.com/office/officeart/2005/8/layout/hierarchy5"/>
    <dgm:cxn modelId="{9CEDFB80-2F89-418F-B940-B2C734A2D6BD}" type="presParOf" srcId="{40ABB92C-479A-40F0-9464-537D26D0AEED}" destId="{1309D3C9-28B5-46FB-9E44-E12A33A417B4}" srcOrd="0" destOrd="0" presId="urn:microsoft.com/office/officeart/2005/8/layout/hierarchy5"/>
    <dgm:cxn modelId="{28506836-6E72-41B4-8A71-6EF06470C4B7}" type="presParOf" srcId="{1309D3C9-28B5-46FB-9E44-E12A33A417B4}" destId="{C71638EF-935D-4538-88A2-B5BF150E4DDF}" srcOrd="0" destOrd="0" presId="urn:microsoft.com/office/officeart/2005/8/layout/hierarchy5"/>
    <dgm:cxn modelId="{FDA9240C-8168-40D3-8335-66CA29C2BEBA}" type="presParOf" srcId="{40ABB92C-479A-40F0-9464-537D26D0AEED}" destId="{7DCCE32A-29B6-4AED-AB68-BF08E673DB33}" srcOrd="1" destOrd="0" presId="urn:microsoft.com/office/officeart/2005/8/layout/hierarchy5"/>
    <dgm:cxn modelId="{378E0499-17B6-4301-8503-7802B900B54B}" type="presParOf" srcId="{7DCCE32A-29B6-4AED-AB68-BF08E673DB33}" destId="{619C6F7A-5BA4-47DE-B30C-E1CF4257217E}" srcOrd="0" destOrd="0" presId="urn:microsoft.com/office/officeart/2005/8/layout/hierarchy5"/>
    <dgm:cxn modelId="{4E30C666-F6C8-4543-A5A4-B444EE19A8FB}" type="presParOf" srcId="{7DCCE32A-29B6-4AED-AB68-BF08E673DB33}" destId="{15393331-918F-41CF-A960-434F17032847}" srcOrd="1" destOrd="0" presId="urn:microsoft.com/office/officeart/2005/8/layout/hierarchy5"/>
    <dgm:cxn modelId="{D781F57E-A631-4B18-A907-0DED613AD0FC}" type="presParOf" srcId="{40ABB92C-479A-40F0-9464-537D26D0AEED}" destId="{9741B066-0F48-4562-939F-B2C33F11F4DC}" srcOrd="2" destOrd="0" presId="urn:microsoft.com/office/officeart/2005/8/layout/hierarchy5"/>
    <dgm:cxn modelId="{AEAEFF57-8623-4C77-9514-B3B85F13FD94}" type="presParOf" srcId="{9741B066-0F48-4562-939F-B2C33F11F4DC}" destId="{CA5F0D3E-85EC-4586-A35F-B88A7C572EF7}" srcOrd="0" destOrd="0" presId="urn:microsoft.com/office/officeart/2005/8/layout/hierarchy5"/>
    <dgm:cxn modelId="{C2F160F3-DD23-4350-AC76-5AEA8C79684D}" type="presParOf" srcId="{40ABB92C-479A-40F0-9464-537D26D0AEED}" destId="{E7B597AB-03D2-4505-AC2C-119C9B9B792D}" srcOrd="3" destOrd="0" presId="urn:microsoft.com/office/officeart/2005/8/layout/hierarchy5"/>
    <dgm:cxn modelId="{25D1D20D-0E52-4F12-96B0-7340487160BD}" type="presParOf" srcId="{E7B597AB-03D2-4505-AC2C-119C9B9B792D}" destId="{2FA9F7BD-BD9C-426B-A4A4-E9128EF536B9}" srcOrd="0" destOrd="0" presId="urn:microsoft.com/office/officeart/2005/8/layout/hierarchy5"/>
    <dgm:cxn modelId="{12952D97-1CAD-4953-A0AC-288EC7B88CF7}" type="presParOf" srcId="{E7B597AB-03D2-4505-AC2C-119C9B9B792D}" destId="{7CE5C644-9D8E-4793-8E80-E24CB51FD2C2}" srcOrd="1" destOrd="0" presId="urn:microsoft.com/office/officeart/2005/8/layout/hierarchy5"/>
    <dgm:cxn modelId="{257510CF-B16C-420E-AEC0-3335F7591BE3}" type="presParOf" srcId="{40ABB92C-479A-40F0-9464-537D26D0AEED}" destId="{019E627B-7BE3-4FE4-A192-1732C2EC3996}" srcOrd="4" destOrd="0" presId="urn:microsoft.com/office/officeart/2005/8/layout/hierarchy5"/>
    <dgm:cxn modelId="{57533CE8-6942-4D2C-B281-C6D6BDEA61A4}" type="presParOf" srcId="{019E627B-7BE3-4FE4-A192-1732C2EC3996}" destId="{28074860-A494-4D75-BED3-A942441883D3}" srcOrd="0" destOrd="0" presId="urn:microsoft.com/office/officeart/2005/8/layout/hierarchy5"/>
    <dgm:cxn modelId="{16EEDD90-F8BA-493A-9A8A-BD096C653B63}" type="presParOf" srcId="{40ABB92C-479A-40F0-9464-537D26D0AEED}" destId="{5F8F1B64-6189-4C57-8FAB-0F4337B86470}" srcOrd="5" destOrd="0" presId="urn:microsoft.com/office/officeart/2005/8/layout/hierarchy5"/>
    <dgm:cxn modelId="{43AC7000-A3B8-44AE-AA18-38CB53B734BB}" type="presParOf" srcId="{5F8F1B64-6189-4C57-8FAB-0F4337B86470}" destId="{0F1E66E2-FFCC-419E-A119-800ABBA53F1B}" srcOrd="0" destOrd="0" presId="urn:microsoft.com/office/officeart/2005/8/layout/hierarchy5"/>
    <dgm:cxn modelId="{5CF12A72-D4AF-4E07-910B-621B7DDCE782}" type="presParOf" srcId="{5F8F1B64-6189-4C57-8FAB-0F4337B86470}" destId="{F207E5E1-369E-4DC5-BF3E-757AEC10FAAD}" srcOrd="1" destOrd="0" presId="urn:microsoft.com/office/officeart/2005/8/layout/hierarchy5"/>
    <dgm:cxn modelId="{74BD760E-42C2-415B-B1F2-278AAAABF4EF}" type="presParOf" srcId="{40ABB92C-479A-40F0-9464-537D26D0AEED}" destId="{355A25AE-9C83-419D-8352-EC9D32A30A28}" srcOrd="6" destOrd="0" presId="urn:microsoft.com/office/officeart/2005/8/layout/hierarchy5"/>
    <dgm:cxn modelId="{EA316B59-0241-4530-9D2A-412F6B18FD73}" type="presParOf" srcId="{355A25AE-9C83-419D-8352-EC9D32A30A28}" destId="{08A0D37D-3990-4EE0-96BC-6293B1E43F96}" srcOrd="0" destOrd="0" presId="urn:microsoft.com/office/officeart/2005/8/layout/hierarchy5"/>
    <dgm:cxn modelId="{49A9C240-6F7C-4CE3-B499-D560818D66E2}" type="presParOf" srcId="{40ABB92C-479A-40F0-9464-537D26D0AEED}" destId="{80221430-0B7E-488C-B369-E313CAF4E173}" srcOrd="7" destOrd="0" presId="urn:microsoft.com/office/officeart/2005/8/layout/hierarchy5"/>
    <dgm:cxn modelId="{EAF087E7-D12B-44A1-909F-7DADAE70A6FA}" type="presParOf" srcId="{80221430-0B7E-488C-B369-E313CAF4E173}" destId="{1ED326A2-B772-4253-BD9C-E367D9A847AD}" srcOrd="0" destOrd="0" presId="urn:microsoft.com/office/officeart/2005/8/layout/hierarchy5"/>
    <dgm:cxn modelId="{A6F19ABC-5490-495A-A235-F9094587C0FB}" type="presParOf" srcId="{80221430-0B7E-488C-B369-E313CAF4E173}" destId="{D6F25258-F511-4D30-A6BE-C9E057711CAD}" srcOrd="1" destOrd="0" presId="urn:microsoft.com/office/officeart/2005/8/layout/hierarchy5"/>
    <dgm:cxn modelId="{422BFEBA-BE7A-419A-93E5-7C79595F770B}" type="presParOf" srcId="{56F36A50-C895-4222-A6BE-8FAA888FBD48}" destId="{25492893-6AA5-4534-833A-84C7727FEEAF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D5CFF8-9499-4B5E-9471-47EE83700F5A}">
      <dsp:nvSpPr>
        <dsp:cNvPr id="0" name=""/>
        <dsp:cNvSpPr/>
      </dsp:nvSpPr>
      <dsp:spPr>
        <a:xfrm>
          <a:off x="685814" y="1981201"/>
          <a:ext cx="2943820" cy="1471910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4300" b="1" kern="1200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AKTiF</a:t>
          </a:r>
          <a:r>
            <a:rPr lang="tr-TR" sz="4300" kern="1200" dirty="0"/>
            <a:t> </a:t>
          </a:r>
          <a:r>
            <a:rPr lang="tr-TR" sz="4300" b="1" kern="1200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GALAKSİLER</a:t>
          </a:r>
          <a:r>
            <a:rPr lang="tr-TR" sz="4300" kern="1200" dirty="0"/>
            <a:t> </a:t>
          </a:r>
        </a:p>
      </dsp:txBody>
      <dsp:txXfrm>
        <a:off x="728925" y="2024312"/>
        <a:ext cx="2857598" cy="1385688"/>
      </dsp:txXfrm>
    </dsp:sp>
    <dsp:sp modelId="{1309D3C9-28B5-46FB-9E44-E12A33A417B4}">
      <dsp:nvSpPr>
        <dsp:cNvPr id="0" name=""/>
        <dsp:cNvSpPr/>
      </dsp:nvSpPr>
      <dsp:spPr>
        <a:xfrm rot="18154054">
          <a:off x="3087370" y="1707140"/>
          <a:ext cx="2348958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2348958" y="20214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800" kern="1200"/>
        </a:p>
      </dsp:txBody>
      <dsp:txXfrm>
        <a:off x="4203125" y="1668631"/>
        <a:ext cx="117447" cy="117447"/>
      </dsp:txXfrm>
    </dsp:sp>
    <dsp:sp modelId="{619C6F7A-5BA4-47DE-B30C-E1CF4257217E}">
      <dsp:nvSpPr>
        <dsp:cNvPr id="0" name=""/>
        <dsp:cNvSpPr/>
      </dsp:nvSpPr>
      <dsp:spPr>
        <a:xfrm>
          <a:off x="4894064" y="1599"/>
          <a:ext cx="2943820" cy="1471910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4300" b="1" kern="1200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SEYFERTLER</a:t>
          </a:r>
          <a:endParaRPr lang="tr-TR" sz="4300" kern="1200" dirty="0"/>
        </a:p>
      </dsp:txBody>
      <dsp:txXfrm>
        <a:off x="4937175" y="44710"/>
        <a:ext cx="2857598" cy="1385688"/>
      </dsp:txXfrm>
    </dsp:sp>
    <dsp:sp modelId="{9741B066-0F48-4562-939F-B2C33F11F4DC}">
      <dsp:nvSpPr>
        <dsp:cNvPr id="0" name=""/>
        <dsp:cNvSpPr/>
      </dsp:nvSpPr>
      <dsp:spPr>
        <a:xfrm rot="20832948">
          <a:off x="3613563" y="2553489"/>
          <a:ext cx="1296571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296571" y="20214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500" kern="1200"/>
        </a:p>
      </dsp:txBody>
      <dsp:txXfrm>
        <a:off x="4229434" y="2541289"/>
        <a:ext cx="64828" cy="64828"/>
      </dsp:txXfrm>
    </dsp:sp>
    <dsp:sp modelId="{2FA9F7BD-BD9C-426B-A4A4-E9128EF536B9}">
      <dsp:nvSpPr>
        <dsp:cNvPr id="0" name=""/>
        <dsp:cNvSpPr/>
      </dsp:nvSpPr>
      <dsp:spPr>
        <a:xfrm>
          <a:off x="4894064" y="1694296"/>
          <a:ext cx="2943820" cy="1471910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4300" b="1" kern="1200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KUAZARLAR</a:t>
          </a:r>
          <a:endParaRPr lang="tr-TR" sz="4300" kern="1200" dirty="0"/>
        </a:p>
      </dsp:txBody>
      <dsp:txXfrm>
        <a:off x="4937175" y="1737407"/>
        <a:ext cx="2857598" cy="1385688"/>
      </dsp:txXfrm>
    </dsp:sp>
    <dsp:sp modelId="{019E627B-7BE3-4FE4-A192-1732C2EC3996}">
      <dsp:nvSpPr>
        <dsp:cNvPr id="0" name=""/>
        <dsp:cNvSpPr/>
      </dsp:nvSpPr>
      <dsp:spPr>
        <a:xfrm rot="2881825">
          <a:off x="3316461" y="3399837"/>
          <a:ext cx="1890775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890775" y="20214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600" kern="1200"/>
        </a:p>
      </dsp:txBody>
      <dsp:txXfrm>
        <a:off x="4214579" y="3372782"/>
        <a:ext cx="94538" cy="94538"/>
      </dsp:txXfrm>
    </dsp:sp>
    <dsp:sp modelId="{0F1E66E2-FFCC-419E-A119-800ABBA53F1B}">
      <dsp:nvSpPr>
        <dsp:cNvPr id="0" name=""/>
        <dsp:cNvSpPr/>
      </dsp:nvSpPr>
      <dsp:spPr>
        <a:xfrm>
          <a:off x="4894064" y="3386993"/>
          <a:ext cx="2943820" cy="1471910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4300" b="1" kern="1200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RADYO</a:t>
          </a:r>
          <a:r>
            <a:rPr lang="tr-TR" sz="4300" kern="1200" dirty="0"/>
            <a:t> </a:t>
          </a:r>
          <a:r>
            <a:rPr lang="tr-TR" sz="4300" b="1" kern="1200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GALAKSİLER</a:t>
          </a:r>
          <a:endParaRPr lang="tr-TR" sz="4300" kern="1200" dirty="0"/>
        </a:p>
      </dsp:txBody>
      <dsp:txXfrm>
        <a:off x="4937175" y="3430104"/>
        <a:ext cx="2857598" cy="1385688"/>
      </dsp:txXfrm>
    </dsp:sp>
    <dsp:sp modelId="{355A25AE-9C83-419D-8352-EC9D32A30A28}">
      <dsp:nvSpPr>
        <dsp:cNvPr id="0" name=""/>
        <dsp:cNvSpPr/>
      </dsp:nvSpPr>
      <dsp:spPr>
        <a:xfrm rot="4068038">
          <a:off x="2588572" y="4246185"/>
          <a:ext cx="3346552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3346552" y="20214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1100" kern="1200"/>
        </a:p>
      </dsp:txBody>
      <dsp:txXfrm>
        <a:off x="4178185" y="4182736"/>
        <a:ext cx="167327" cy="167327"/>
      </dsp:txXfrm>
    </dsp:sp>
    <dsp:sp modelId="{1ED326A2-B772-4253-BD9C-E367D9A847AD}">
      <dsp:nvSpPr>
        <dsp:cNvPr id="0" name=""/>
        <dsp:cNvSpPr/>
      </dsp:nvSpPr>
      <dsp:spPr>
        <a:xfrm>
          <a:off x="4894064" y="5079689"/>
          <a:ext cx="2943820" cy="1471910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4300" b="1" kern="1200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rPr>
            <a:t>BLAZARLAR</a:t>
          </a:r>
          <a:endParaRPr lang="tr-TR" sz="4300" kern="1200" dirty="0"/>
        </a:p>
      </dsp:txBody>
      <dsp:txXfrm>
        <a:off x="4937175" y="5122800"/>
        <a:ext cx="2857598" cy="13856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1588EC-D03F-4D2E-8D88-1FC3BD838D1B}" type="datetimeFigureOut">
              <a:rPr lang="tr-TR" smtClean="0"/>
              <a:t>07.05.2018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D3FE10-33C9-4A7F-9AE5-758F243FD1A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9608737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3A304F-9C8D-4EBE-87B3-7CCDF42CB554}" type="datetimeFigureOut">
              <a:rPr lang="tr-TR" smtClean="0"/>
              <a:t>07.05.2018</a:t>
            </a:fld>
            <a:endParaRPr lang="tr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9084DC-513E-4D44-8A2B-AB2FE407BF0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1854214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12243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50466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1E532-EDDE-48E6-BBE6-2E0E2DE61908}" type="datetime1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C0DA-F855-4C04-A989-97F60EDC0685}" type="datetime1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F2124-6D5F-4ACC-8172-649126079AFA}" type="datetime1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1A1-B7AA-45B1-98D6-8904ABC843C8}" type="datetime1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B0A50-5D61-4B53-9AD8-C698C5F79715}" type="datetime1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80C17-4D64-445D-9D82-E75EE722FC12}" type="datetime1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5167-3D60-4CEA-8C8F-6FA7DC23D452}" type="datetime1">
              <a:rPr lang="en-US" smtClean="0"/>
              <a:t>5/7/2018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61421-2C44-4B2F-AEBB-DA10C9461FC3}" type="datetime1">
              <a:rPr lang="en-US" smtClean="0"/>
              <a:t>5/7/2018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6A18A-1CD4-41A6-BF05-2F31259E8F7A}" type="datetime1">
              <a:rPr lang="en-US" smtClean="0"/>
              <a:t>5/7/2018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8E6F2-5D1A-462D-A25C-69D5C8D791F4}" type="datetime1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EA67B-58CB-4076-A4B3-FC6A4ECDF982}" type="datetime1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584D1C-83A5-43E5-A628-826059DF49E2}" type="datetime1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Aktif galaksiler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AGGERSQUARE Regula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473036"/>
            <a:ext cx="6433107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AGGERSQUARE OBLIQU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0553" y="3124200"/>
            <a:ext cx="3476625" cy="31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hevron 4"/>
          <p:cNvSpPr/>
          <p:nvPr/>
        </p:nvSpPr>
        <p:spPr>
          <a:xfrm>
            <a:off x="9473694" y="2138363"/>
            <a:ext cx="468024" cy="1300163"/>
          </a:xfrm>
          <a:prstGeom prst="chevr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solidFill>
                <a:schemeClr val="tx1"/>
              </a:solidFill>
            </a:endParaRPr>
          </a:p>
        </p:txBody>
      </p:sp>
      <p:sp>
        <p:nvSpPr>
          <p:cNvPr id="8" name="Chevron 7"/>
          <p:cNvSpPr/>
          <p:nvPr/>
        </p:nvSpPr>
        <p:spPr>
          <a:xfrm flipH="1">
            <a:off x="-609600" y="2138363"/>
            <a:ext cx="468024" cy="1300163"/>
          </a:xfrm>
          <a:prstGeom prst="chevr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60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0404" y="80408"/>
            <a:ext cx="32816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Geniş </a:t>
            </a:r>
            <a:r>
              <a:rPr lang="tr-T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Bant Spektrumu</a:t>
            </a:r>
          </a:p>
          <a:p>
            <a:endParaRPr lang="tr-T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7812" y="421966"/>
            <a:ext cx="3886788" cy="3650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80706" y="4572000"/>
            <a:ext cx="8001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Güneş'in geniş bant spektrumunu göstermektedir: X-ışını ve radyo dalga boylarında çok küçük katkılarla optik dalga boylarında güçlü bir zirveye </a:t>
            </a:r>
            <a:r>
              <a:rPr lang="tr-T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sahiptir.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Kesikli </a:t>
            </a:r>
            <a:r>
              <a:rPr lang="tr-T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çizgiler, akı yoğunluğunun değiştiği bölgelerdeki maksimum ve minimum değerleri gösterir.</a:t>
            </a:r>
          </a:p>
        </p:txBody>
      </p:sp>
    </p:spTree>
    <p:extLst>
      <p:ext uri="{BB962C8B-B14F-4D97-AF65-F5344CB8AC3E}">
        <p14:creationId xmlns:p14="http://schemas.microsoft.com/office/powerpoint/2010/main" val="3915244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617154"/>
            <a:ext cx="4552950" cy="340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91992" y="4038600"/>
            <a:ext cx="79409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tr-T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Bu, Güneş'in biraz daha uzun bir dalga boyunda gerçekleşmesine ve X-ışını, kızıl ötesi ve radyo dalga boylarında nispeten daha büyük spektral akı yoğunluklarına sahip olmasına rağmen, Güneş'inkilere </a:t>
            </a:r>
            <a:r>
              <a:rPr lang="tr-T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benzer.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tr-TR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tr-T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4357" y="247822"/>
            <a:ext cx="2141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Normal Galaksi için ;</a:t>
            </a:r>
            <a:endParaRPr lang="tr-T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28094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9600" y="792796"/>
            <a:ext cx="71989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Gökadanın spektral enerji dağılımı (SED). Dikey eksen Fλ yerine λFλ'dır</a:t>
            </a:r>
            <a:r>
              <a:rPr lang="tr-T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</p:txBody>
      </p:sp>
      <p:pic>
        <p:nvPicPr>
          <p:cNvPr id="9219" name="Picture 3" descr="Fig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158" y="1210125"/>
            <a:ext cx="6821842" cy="509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492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4357" y="247822"/>
            <a:ext cx="1491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AGN’ler için ;</a:t>
            </a:r>
            <a:endParaRPr lang="tr-T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266" name="Picture 2" descr="Fig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669" y="617154"/>
            <a:ext cx="4874172" cy="340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84356" y="4022956"/>
            <a:ext cx="69341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Aktif </a:t>
            </a:r>
            <a:r>
              <a:rPr lang="tr-T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 galaksinin spektral enerji dağılımı, quasar 3C 273. Doldurulmuş daireler ölçümlerdir ve kırmızı eğri, verilerden belirlenen spektrumu gösterir</a:t>
            </a:r>
            <a:r>
              <a:rPr lang="tr-T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Pik </a:t>
            </a:r>
            <a:r>
              <a:rPr lang="tr-T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emisyonu X-ışını ve ultraviyole bölgelerinde bulunur. Bu bölgedeki diğer birçok aktif gökada parlaktır ve özellik 'büyük mavi </a:t>
            </a:r>
            <a:r>
              <a:rPr lang="tr-T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tümsek' </a:t>
            </a:r>
            <a:r>
              <a:rPr lang="tr-T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olarak bilinir</a:t>
            </a:r>
            <a:r>
              <a:rPr lang="tr-T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Bu, normal bir gökadanın toplam enerji çıkışının birkaç katını ve muhtemelen çok daha fazlasını hesaba katmamız gerektiği anlamına gelir.</a:t>
            </a:r>
          </a:p>
        </p:txBody>
      </p:sp>
    </p:spTree>
    <p:extLst>
      <p:ext uri="{BB962C8B-B14F-4D97-AF65-F5344CB8AC3E}">
        <p14:creationId xmlns:p14="http://schemas.microsoft.com/office/powerpoint/2010/main" val="234873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70475665"/>
              </p:ext>
            </p:extLst>
          </p:nvPr>
        </p:nvGraphicFramePr>
        <p:xfrm>
          <a:off x="304800" y="152400"/>
          <a:ext cx="8610600" cy="6553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039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03049" y="78828"/>
            <a:ext cx="2399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SEYFERT GALAKASİLERİ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tr-TR" b="1" dirty="0" smtClean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2282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6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-8198072" y="-22426"/>
            <a:ext cx="9296401" cy="6858000"/>
            <a:chOff x="-8534400" y="0"/>
            <a:chExt cx="9296401" cy="6858000"/>
          </a:xfrm>
          <a:effectLst>
            <a:outerShdw blurRad="254000" dist="88900" algn="l" rotWithShape="0">
              <a:prstClr val="black">
                <a:alpha val="63000"/>
              </a:prstClr>
            </a:outerShdw>
          </a:effectLst>
        </p:grpSpPr>
        <p:grpSp>
          <p:nvGrpSpPr>
            <p:cNvPr id="15" name="Group 14"/>
            <p:cNvGrpSpPr/>
            <p:nvPr/>
          </p:nvGrpSpPr>
          <p:grpSpPr>
            <a:xfrm>
              <a:off x="-8534400" y="0"/>
              <a:ext cx="9296401" cy="6858000"/>
              <a:chOff x="-567559" y="-1"/>
              <a:chExt cx="9296401" cy="6858000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-567559" y="-1"/>
                <a:ext cx="8229600" cy="6858000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outerShdw blurRad="254000" dist="88900" algn="l" rotWithShape="0">
                  <a:prstClr val="black">
                    <a:alpha val="7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11" name="Round Same Side Corner Rectangle 10"/>
              <p:cNvSpPr/>
              <p:nvPr/>
            </p:nvSpPr>
            <p:spPr>
              <a:xfrm rot="5400000">
                <a:off x="7662041" y="2895599"/>
                <a:ext cx="1066800" cy="1066800"/>
              </a:xfrm>
              <a:prstGeom prst="round2Same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7662042" y="3228944"/>
                <a:ext cx="1066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b="1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GIRIS</a:t>
                </a:r>
                <a:endParaRPr lang="tr-TR" b="1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-7772400" y="1100078"/>
              <a:ext cx="6781800" cy="50167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tr-TR" sz="3200" b="1" dirty="0">
                  <a:solidFill>
                    <a:srgbClr val="FF0000"/>
                  </a:solidFill>
                  <a:latin typeface="Arial Black" panose="020B0A04020102020204" pitchFamily="34" charset="0"/>
                </a:rPr>
                <a:t>Galaksiler</a:t>
              </a:r>
            </a:p>
            <a:p>
              <a:r>
                <a:rPr lang="tr-TR" sz="3200" dirty="0"/>
                <a:t>Bir galaksi yıldız ışığı, manyetik alan ve kozmik ışınların birleşimi; gaz, toz ve yıldızlar topluluğudur.</a:t>
              </a:r>
            </a:p>
            <a:p>
              <a:r>
                <a:rPr lang="tr-TR" sz="3200" b="1" dirty="0">
                  <a:solidFill>
                    <a:schemeClr val="bg2"/>
                  </a:solidFill>
                </a:rPr>
                <a:t>Dört ana tür:</a:t>
              </a:r>
            </a:p>
            <a:p>
              <a:pPr lvl="1"/>
              <a:r>
                <a:rPr lang="tr-TR" sz="3200" dirty="0">
                  <a:solidFill>
                    <a:schemeClr val="bg2"/>
                  </a:solidFill>
                </a:rPr>
                <a:t>E:</a:t>
              </a:r>
              <a:r>
                <a:rPr lang="tr-TR" sz="3200" dirty="0"/>
                <a:t> Eliptik</a:t>
              </a:r>
            </a:p>
            <a:p>
              <a:pPr lvl="1"/>
              <a:r>
                <a:rPr lang="tr-TR" sz="3200" dirty="0">
                  <a:solidFill>
                    <a:schemeClr val="bg2"/>
                  </a:solidFill>
                </a:rPr>
                <a:t>S0:</a:t>
              </a:r>
              <a:r>
                <a:rPr lang="tr-TR" sz="3200" dirty="0"/>
                <a:t> Lenticular (Merceğin Yandan Görünüşü)</a:t>
              </a:r>
            </a:p>
            <a:p>
              <a:pPr lvl="1"/>
              <a:r>
                <a:rPr lang="tr-TR" sz="3200" dirty="0">
                  <a:solidFill>
                    <a:schemeClr val="bg2"/>
                  </a:solidFill>
                </a:rPr>
                <a:t>S:</a:t>
              </a:r>
              <a:r>
                <a:rPr lang="tr-TR" sz="3200" dirty="0"/>
                <a:t> Sarmal (normal &amp; çubuklu)</a:t>
              </a:r>
            </a:p>
            <a:p>
              <a:pPr lvl="1"/>
              <a:r>
                <a:rPr lang="tr-TR" sz="3200" dirty="0">
                  <a:solidFill>
                    <a:schemeClr val="bg2"/>
                  </a:solidFill>
                </a:rPr>
                <a:t>I:</a:t>
              </a:r>
              <a:r>
                <a:rPr lang="tr-TR" sz="3200" dirty="0"/>
                <a:t> Düzensiz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-9601200" y="0"/>
            <a:ext cx="9296401" cy="6858000"/>
            <a:chOff x="-9601200" y="0"/>
            <a:chExt cx="9296401" cy="6858000"/>
          </a:xfrm>
        </p:grpSpPr>
        <p:grpSp>
          <p:nvGrpSpPr>
            <p:cNvPr id="5" name="Group 4"/>
            <p:cNvGrpSpPr/>
            <p:nvPr/>
          </p:nvGrpSpPr>
          <p:grpSpPr>
            <a:xfrm>
              <a:off x="-9601200" y="0"/>
              <a:ext cx="9296401" cy="6858000"/>
              <a:chOff x="-9601200" y="0"/>
              <a:chExt cx="9296401" cy="6858000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-9601200" y="0"/>
                <a:ext cx="9296401" cy="6858000"/>
                <a:chOff x="-567559" y="-1"/>
                <a:chExt cx="9296401" cy="6858000"/>
              </a:xfrm>
              <a:effectLst>
                <a:outerShdw blurRad="254000" dist="88900" algn="l" rotWithShape="0">
                  <a:prstClr val="black">
                    <a:alpha val="68000"/>
                  </a:prstClr>
                </a:outerShdw>
              </a:effectLst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-567559" y="-1"/>
                  <a:ext cx="8229600" cy="6858000"/>
                </a:xfrm>
                <a:prstGeom prst="rect">
                  <a:avLst/>
                </a:prstGeom>
                <a:solidFill>
                  <a:schemeClr val="tx1">
                    <a:lumMod val="50000"/>
                  </a:schemeClr>
                </a:solidFill>
                <a:ln>
                  <a:noFill/>
                </a:ln>
                <a:effectLst>
                  <a:outerShdw blurRad="254000" dist="88900" algn="l" rotWithShape="0">
                    <a:prstClr val="black">
                      <a:alpha val="73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tr-TR"/>
                </a:p>
              </p:txBody>
            </p:sp>
            <p:sp>
              <p:nvSpPr>
                <p:cNvPr id="39" name="Round Same Side Corner Rectangle 38"/>
                <p:cNvSpPr/>
                <p:nvPr/>
              </p:nvSpPr>
              <p:spPr>
                <a:xfrm rot="5400000">
                  <a:off x="7662041" y="2895599"/>
                  <a:ext cx="1066800" cy="1066800"/>
                </a:xfrm>
                <a:prstGeom prst="round2SameRect">
                  <a:avLst/>
                </a:prstGeom>
                <a:solidFill>
                  <a:schemeClr val="tx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tr-TR"/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7662042" y="3228944"/>
                  <a:ext cx="1066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tr-TR" b="1" dirty="0" smtClean="0">
                      <a:solidFill>
                        <a:schemeClr val="bg1"/>
                      </a:solidFill>
                      <a:latin typeface="Arial Black" panose="020B0A04020102020204" pitchFamily="34" charset="0"/>
                    </a:rPr>
                    <a:t>Devam</a:t>
                  </a:r>
                </a:p>
              </p:txBody>
            </p:sp>
          </p:grpSp>
          <p:pic>
            <p:nvPicPr>
              <p:cNvPr id="1026" name="Picture 2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9199059" y="1485341"/>
                <a:ext cx="7120518" cy="4153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4" name="Rectangle 3"/>
            <p:cNvSpPr/>
            <p:nvPr/>
          </p:nvSpPr>
          <p:spPr>
            <a:xfrm>
              <a:off x="-7543800" y="533400"/>
              <a:ext cx="38100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tr-TR" b="1" dirty="0">
                  <a:solidFill>
                    <a:srgbClr val="FF0000"/>
                  </a:solidFill>
                  <a:latin typeface="Arial Black" panose="020B0A04020102020204" pitchFamily="34" charset="0"/>
                </a:rPr>
                <a:t>Hubble </a:t>
              </a:r>
              <a:r>
                <a:rPr lang="tr-TR" b="1" dirty="0" smtClean="0">
                  <a:solidFill>
                    <a:srgbClr val="FF0000"/>
                  </a:solidFill>
                  <a:latin typeface="Arial Black" panose="020B0A04020102020204" pitchFamily="34" charset="0"/>
                </a:rPr>
                <a:t>Diyapazon(ÇATAL) </a:t>
              </a:r>
              <a:r>
                <a:rPr lang="tr-TR" b="1" dirty="0">
                  <a:solidFill>
                    <a:srgbClr val="FF0000"/>
                  </a:solidFill>
                  <a:latin typeface="Arial Black" panose="020B0A04020102020204" pitchFamily="34" charset="0"/>
                </a:rPr>
                <a:t>Diyagramı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-10668001" y="0"/>
            <a:ext cx="9296401" cy="6858000"/>
            <a:chOff x="-10668001" y="0"/>
            <a:chExt cx="9296401" cy="6858000"/>
          </a:xfrm>
        </p:grpSpPr>
        <p:grpSp>
          <p:nvGrpSpPr>
            <p:cNvPr id="50" name="Group 49"/>
            <p:cNvGrpSpPr/>
            <p:nvPr/>
          </p:nvGrpSpPr>
          <p:grpSpPr>
            <a:xfrm>
              <a:off x="-10668001" y="0"/>
              <a:ext cx="9296401" cy="6858000"/>
              <a:chOff x="-567559" y="-1"/>
              <a:chExt cx="9296401" cy="6858000"/>
            </a:xfrm>
            <a:effectLst>
              <a:outerShdw blurRad="254000" dist="88900" algn="l" rotWithShape="0">
                <a:prstClr val="black">
                  <a:alpha val="68000"/>
                </a:prstClr>
              </a:outerShdw>
            </a:effectLst>
          </p:grpSpPr>
          <p:sp>
            <p:nvSpPr>
              <p:cNvPr id="52" name="Rectangle 51"/>
              <p:cNvSpPr/>
              <p:nvPr/>
            </p:nvSpPr>
            <p:spPr>
              <a:xfrm>
                <a:off x="-567559" y="-1"/>
                <a:ext cx="8229600" cy="6858000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outerShdw blurRad="254000" dist="88900" algn="l" rotWithShape="0">
                  <a:prstClr val="black">
                    <a:alpha val="7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53" name="Round Same Side Corner Rectangle 52"/>
              <p:cNvSpPr/>
              <p:nvPr/>
            </p:nvSpPr>
            <p:spPr>
              <a:xfrm rot="5400000">
                <a:off x="7662041" y="2895599"/>
                <a:ext cx="1066800" cy="1066800"/>
              </a:xfrm>
              <a:prstGeom prst="round2Same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7662042" y="3228944"/>
                <a:ext cx="1066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b="1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Devam</a:t>
                </a:r>
              </a:p>
            </p:txBody>
          </p:sp>
        </p:grpSp>
        <p:sp>
          <p:nvSpPr>
            <p:cNvPr id="7" name="Rectangle 6"/>
            <p:cNvSpPr/>
            <p:nvPr/>
          </p:nvSpPr>
          <p:spPr>
            <a:xfrm>
              <a:off x="-9601200" y="533401"/>
              <a:ext cx="5333999" cy="5539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tr-TR" sz="2000" b="1" dirty="0">
                  <a:solidFill>
                    <a:srgbClr val="FF0000"/>
                  </a:solidFill>
                  <a:latin typeface="Arial Black" panose="020B0A04020102020204" pitchFamily="34" charset="0"/>
                </a:rPr>
                <a:t>Eliptik Galaksiler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Küreselden </a:t>
              </a:r>
              <a:r>
                <a:rPr lang="tr-TR" sz="2800" dirty="0"/>
                <a:t>oldukca basıklaşmış bir aralık</a:t>
              </a:r>
            </a:p>
            <a:p>
              <a:pPr lvl="1"/>
              <a:r>
                <a:rPr lang="tr-TR" sz="2800" dirty="0" smtClean="0"/>
                <a:t>--&gt;E0 </a:t>
              </a:r>
              <a:r>
                <a:rPr lang="tr-TR" sz="2800" dirty="0"/>
                <a:t>ile E7 arasında isimlendirilirler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Yaşlı </a:t>
              </a:r>
              <a:r>
                <a:rPr lang="tr-TR" sz="2800" dirty="0"/>
                <a:t>yıldızlar içerirler (Öbek II yıldızları)</a:t>
              </a:r>
            </a:p>
            <a:p>
              <a:r>
                <a:rPr lang="tr-TR" sz="2800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Çok </a:t>
              </a:r>
              <a:r>
                <a:rPr lang="tr-TR" sz="2800" dirty="0"/>
                <a:t>az gaz ve toz</a:t>
              </a:r>
            </a:p>
            <a:p>
              <a:r>
                <a:rPr lang="tr-TR" sz="2800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1-200 </a:t>
              </a:r>
              <a:r>
                <a:rPr lang="tr-TR" sz="2800" dirty="0"/>
                <a:t>kpc yarıçapındalar</a:t>
              </a:r>
            </a:p>
            <a:p>
              <a:r>
                <a:rPr lang="tr-TR" sz="2800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Genellikle</a:t>
              </a:r>
              <a:r>
                <a:rPr lang="tr-TR" sz="2800" dirty="0"/>
                <a:t>, galaksi kümelerinde bulunurlar</a:t>
              </a:r>
            </a:p>
            <a:p>
              <a:r>
                <a:rPr lang="tr-TR" sz="2800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Ortalama </a:t>
              </a:r>
              <a:r>
                <a:rPr lang="tr-TR" sz="2800" dirty="0"/>
                <a:t>tayf türü: K</a:t>
              </a:r>
            </a:p>
            <a:p>
              <a:r>
                <a:rPr lang="tr-TR" sz="2800" dirty="0"/>
                <a:t>10</a:t>
              </a:r>
              <a:r>
                <a:rPr lang="tr-TR" sz="2800" baseline="30000" dirty="0"/>
                <a:t>6 </a:t>
              </a:r>
              <a:r>
                <a:rPr lang="tr-TR" sz="2800" dirty="0"/>
                <a:t>ile</a:t>
              </a:r>
              <a:r>
                <a:rPr lang="tr-TR" sz="2800" baseline="30000" dirty="0"/>
                <a:t> </a:t>
              </a:r>
              <a:r>
                <a:rPr lang="tr-TR" sz="2800" dirty="0"/>
                <a:t>10</a:t>
              </a:r>
              <a:r>
                <a:rPr lang="tr-TR" sz="2800" baseline="30000" dirty="0"/>
                <a:t>13</a:t>
              </a:r>
              <a:r>
                <a:rPr lang="tr-TR" sz="2800" dirty="0"/>
                <a:t> M</a:t>
              </a:r>
              <a:r>
                <a:rPr lang="tr-TR" sz="2800" baseline="-25000" dirty="0"/>
                <a:t>güneş</a:t>
              </a:r>
              <a:endParaRPr lang="tr-TR" sz="28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-11774216" y="0"/>
            <a:ext cx="9296401" cy="6858000"/>
            <a:chOff x="-11774216" y="0"/>
            <a:chExt cx="9296401" cy="6858000"/>
          </a:xfrm>
        </p:grpSpPr>
        <p:grpSp>
          <p:nvGrpSpPr>
            <p:cNvPr id="58" name="Group 57"/>
            <p:cNvGrpSpPr/>
            <p:nvPr/>
          </p:nvGrpSpPr>
          <p:grpSpPr>
            <a:xfrm>
              <a:off x="-11774216" y="0"/>
              <a:ext cx="9296401" cy="6858000"/>
              <a:chOff x="-567559" y="-1"/>
              <a:chExt cx="9296401" cy="6858000"/>
            </a:xfrm>
            <a:effectLst>
              <a:outerShdw blurRad="254000" dist="88900" algn="l" rotWithShape="0">
                <a:prstClr val="black">
                  <a:alpha val="68000"/>
                </a:prstClr>
              </a:outerShdw>
            </a:effectLst>
          </p:grpSpPr>
          <p:sp>
            <p:nvSpPr>
              <p:cNvPr id="60" name="Rectangle 59"/>
              <p:cNvSpPr/>
              <p:nvPr/>
            </p:nvSpPr>
            <p:spPr>
              <a:xfrm>
                <a:off x="-567559" y="-1"/>
                <a:ext cx="8229600" cy="6858000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outerShdw blurRad="254000" dist="88900" algn="l" rotWithShape="0">
                  <a:prstClr val="black">
                    <a:alpha val="7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61" name="Round Same Side Corner Rectangle 60"/>
              <p:cNvSpPr/>
              <p:nvPr/>
            </p:nvSpPr>
            <p:spPr>
              <a:xfrm rot="5400000">
                <a:off x="7662041" y="2895599"/>
                <a:ext cx="1066800" cy="1066800"/>
              </a:xfrm>
              <a:prstGeom prst="round2Same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7662042" y="3228944"/>
                <a:ext cx="1066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b="1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Devam</a:t>
                </a:r>
              </a:p>
            </p:txBody>
          </p:sp>
        </p:grpSp>
        <p:sp>
          <p:nvSpPr>
            <p:cNvPr id="55" name="Rectangle 54"/>
            <p:cNvSpPr/>
            <p:nvPr/>
          </p:nvSpPr>
          <p:spPr>
            <a:xfrm>
              <a:off x="-10896600" y="548689"/>
              <a:ext cx="6248400" cy="41549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tr-TR" sz="2400" b="1" dirty="0">
                  <a:solidFill>
                    <a:srgbClr val="FF0000"/>
                  </a:solidFill>
                  <a:latin typeface="Arial Black" panose="020B0A04020102020204" pitchFamily="34" charset="0"/>
                </a:rPr>
                <a:t>Sarmal Galaksiler</a:t>
              </a:r>
            </a:p>
            <a:p>
              <a:r>
                <a:rPr lang="tr-TR" sz="24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400" dirty="0" smtClean="0"/>
                <a:t>İnce </a:t>
              </a:r>
              <a:r>
                <a:rPr lang="tr-TR" sz="2400" dirty="0"/>
                <a:t>bir diske sahip yassı (basık) sistemler</a:t>
              </a:r>
            </a:p>
            <a:p>
              <a:r>
                <a:rPr lang="tr-TR" sz="24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400" dirty="0" smtClean="0"/>
                <a:t>Sarmal </a:t>
              </a:r>
              <a:r>
                <a:rPr lang="tr-TR" sz="2400" dirty="0"/>
                <a:t>yapı gösterirler.</a:t>
              </a:r>
            </a:p>
            <a:p>
              <a:r>
                <a:rPr lang="tr-TR" sz="24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400" dirty="0" smtClean="0"/>
                <a:t>Çubuklu </a:t>
              </a:r>
              <a:r>
                <a:rPr lang="tr-TR" sz="2400" dirty="0"/>
                <a:t>(SB) ve çubuksuz (S) sarmal sınıflara bölünmüşlerdir.</a:t>
              </a:r>
            </a:p>
            <a:p>
              <a:r>
                <a:rPr lang="tr-TR" sz="24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400" dirty="0" smtClean="0"/>
                <a:t>a</a:t>
              </a:r>
              <a:r>
                <a:rPr lang="tr-TR" sz="2400" dirty="0"/>
                <a:t>, b ve c ile gösterilen daha alt sınıflara (SBb, Sc gibi) </a:t>
              </a:r>
              <a:r>
                <a:rPr lang="tr-TR" sz="2400" dirty="0" smtClean="0"/>
                <a:t>ayrılırlar</a:t>
              </a:r>
              <a:r>
                <a:rPr lang="tr-TR" sz="2400" dirty="0"/>
                <a:t>, burada:</a:t>
              </a:r>
            </a:p>
            <a:p>
              <a:pPr lvl="1"/>
              <a:r>
                <a:rPr lang="tr-TR" sz="2400" b="1" dirty="0" smtClean="0">
                  <a:solidFill>
                    <a:schemeClr val="bg2"/>
                  </a:solidFill>
                  <a:sym typeface="Wingdings" panose="05000000000000000000" pitchFamily="2" charset="2"/>
                </a:rPr>
                <a:t></a:t>
              </a:r>
              <a:r>
                <a:rPr lang="tr-TR" sz="2400" dirty="0" smtClean="0"/>
                <a:t>a </a:t>
              </a:r>
              <a:r>
                <a:rPr lang="tr-TR" sz="2400" dirty="0"/>
                <a:t>=&gt; büyük nükleer çekirdek &amp; ince yapılı spiral kollar</a:t>
              </a:r>
            </a:p>
            <a:p>
              <a:pPr lvl="1"/>
              <a:r>
                <a:rPr lang="tr-TR" sz="2400" b="1" dirty="0" smtClean="0">
                  <a:solidFill>
                    <a:schemeClr val="bg2"/>
                  </a:solidFill>
                  <a:sym typeface="Wingdings" panose="05000000000000000000" pitchFamily="2" charset="2"/>
                </a:rPr>
                <a:t></a:t>
              </a:r>
              <a:r>
                <a:rPr lang="tr-TR" sz="2400" dirty="0" smtClean="0"/>
                <a:t>c </a:t>
              </a:r>
              <a:r>
                <a:rPr lang="tr-TR" sz="2400" dirty="0"/>
                <a:t>=&gt; küçük nükleer çekirdek &amp; silik yapılı spiral kollar</a:t>
              </a:r>
            </a:p>
          </p:txBody>
        </p:sp>
      </p:grpSp>
      <p:grpSp>
        <p:nvGrpSpPr>
          <p:cNvPr id="4097" name="Group 4096"/>
          <p:cNvGrpSpPr/>
          <p:nvPr/>
        </p:nvGrpSpPr>
        <p:grpSpPr>
          <a:xfrm>
            <a:off x="-12846272" y="0"/>
            <a:ext cx="9296401" cy="6858000"/>
            <a:chOff x="-12846272" y="0"/>
            <a:chExt cx="9296401" cy="6858000"/>
          </a:xfrm>
        </p:grpSpPr>
        <p:grpSp>
          <p:nvGrpSpPr>
            <p:cNvPr id="66" name="Group 65"/>
            <p:cNvGrpSpPr/>
            <p:nvPr/>
          </p:nvGrpSpPr>
          <p:grpSpPr>
            <a:xfrm>
              <a:off x="-12846272" y="0"/>
              <a:ext cx="9296401" cy="6858000"/>
              <a:chOff x="-567559" y="-1"/>
              <a:chExt cx="9296401" cy="6858000"/>
            </a:xfrm>
            <a:effectLst>
              <a:outerShdw blurRad="254000" dist="88900" algn="l" rotWithShape="0">
                <a:prstClr val="black">
                  <a:alpha val="68000"/>
                </a:prstClr>
              </a:outerShdw>
            </a:effectLst>
          </p:grpSpPr>
          <p:sp>
            <p:nvSpPr>
              <p:cNvPr id="68" name="Rectangle 67"/>
              <p:cNvSpPr/>
              <p:nvPr/>
            </p:nvSpPr>
            <p:spPr>
              <a:xfrm>
                <a:off x="-567559" y="-1"/>
                <a:ext cx="8229600" cy="6858000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outerShdw blurRad="254000" dist="88900" algn="l" rotWithShape="0">
                  <a:prstClr val="black">
                    <a:alpha val="7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69" name="Round Same Side Corner Rectangle 68"/>
              <p:cNvSpPr/>
              <p:nvPr/>
            </p:nvSpPr>
            <p:spPr>
              <a:xfrm rot="5400000">
                <a:off x="7662041" y="2895599"/>
                <a:ext cx="1066800" cy="1066800"/>
              </a:xfrm>
              <a:prstGeom prst="round2Same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7662042" y="3228944"/>
                <a:ext cx="1066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b="1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Devam</a:t>
                </a:r>
              </a:p>
            </p:txBody>
          </p:sp>
        </p:grpSp>
        <p:sp>
          <p:nvSpPr>
            <p:cNvPr id="63" name="Rectangle 62"/>
            <p:cNvSpPr/>
            <p:nvPr/>
          </p:nvSpPr>
          <p:spPr>
            <a:xfrm>
              <a:off x="-11017472" y="647004"/>
              <a:ext cx="4572000" cy="532453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/>
              <a:r>
                <a:rPr lang="tr-TR" sz="3200" b="1" dirty="0">
                  <a:solidFill>
                    <a:srgbClr val="FF0000"/>
                  </a:solidFill>
                </a:rPr>
                <a:t>Spiraller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Genç </a:t>
              </a:r>
              <a:r>
                <a:rPr lang="tr-TR" sz="2800" dirty="0"/>
                <a:t>(Pop I) ve yaşlı (Pop II) yıldızlar içermektedir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Yüksek </a:t>
              </a:r>
              <a:r>
                <a:rPr lang="tr-TR" sz="2800" dirty="0"/>
                <a:t>miktarda gaz ve toz içerir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Çapı </a:t>
              </a:r>
              <a:r>
                <a:rPr lang="tr-TR" sz="2800" dirty="0"/>
                <a:t>yaklaşık 5-50 kpc kadardır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Çoğunlukla </a:t>
              </a:r>
              <a:r>
                <a:rPr lang="tr-TR" sz="2800" dirty="0"/>
                <a:t>alan dışında bulunurlar (kümelerin dışında)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Ortalama </a:t>
              </a:r>
              <a:r>
                <a:rPr lang="tr-TR" sz="2800" dirty="0"/>
                <a:t>Tayf Türleri: A, F, G, K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Kütleleri </a:t>
              </a:r>
              <a:r>
                <a:rPr lang="tr-TR" sz="2800" dirty="0"/>
                <a:t>10</a:t>
              </a:r>
              <a:r>
                <a:rPr lang="tr-TR" sz="2800" baseline="30000" dirty="0"/>
                <a:t>9</a:t>
              </a:r>
              <a:r>
                <a:rPr lang="tr-TR" sz="2800" dirty="0"/>
                <a:t> to 10</a:t>
              </a:r>
              <a:r>
                <a:rPr lang="tr-TR" sz="2800" baseline="30000" dirty="0"/>
                <a:t>11</a:t>
              </a:r>
              <a:r>
                <a:rPr lang="tr-TR" sz="2800" dirty="0"/>
                <a:t> M</a:t>
              </a:r>
              <a:r>
                <a:rPr lang="tr-TR" sz="2800" baseline="-25000" dirty="0"/>
                <a:t>sun</a:t>
              </a:r>
              <a:endParaRPr lang="tr-TR" sz="2800" dirty="0"/>
            </a:p>
          </p:txBody>
        </p:sp>
      </p:grpSp>
      <p:grpSp>
        <p:nvGrpSpPr>
          <p:cNvPr id="4099" name="Group 4098"/>
          <p:cNvGrpSpPr/>
          <p:nvPr/>
        </p:nvGrpSpPr>
        <p:grpSpPr>
          <a:xfrm>
            <a:off x="-13944601" y="0"/>
            <a:ext cx="9296401" cy="6858000"/>
            <a:chOff x="-13944601" y="0"/>
            <a:chExt cx="9296401" cy="6858000"/>
          </a:xfrm>
        </p:grpSpPr>
        <p:grpSp>
          <p:nvGrpSpPr>
            <p:cNvPr id="79" name="Group 78"/>
            <p:cNvGrpSpPr/>
            <p:nvPr/>
          </p:nvGrpSpPr>
          <p:grpSpPr>
            <a:xfrm>
              <a:off x="-13944601" y="0"/>
              <a:ext cx="9296401" cy="6858000"/>
              <a:chOff x="-567559" y="-1"/>
              <a:chExt cx="9296401" cy="6858000"/>
            </a:xfrm>
            <a:effectLst>
              <a:outerShdw blurRad="254000" dist="88900" algn="l" rotWithShape="0">
                <a:prstClr val="black">
                  <a:alpha val="68000"/>
                </a:prstClr>
              </a:outerShdw>
            </a:effectLst>
          </p:grpSpPr>
          <p:sp>
            <p:nvSpPr>
              <p:cNvPr id="81" name="Rectangle 80"/>
              <p:cNvSpPr/>
              <p:nvPr/>
            </p:nvSpPr>
            <p:spPr>
              <a:xfrm>
                <a:off x="-567559" y="-1"/>
                <a:ext cx="8229600" cy="6858000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outerShdw blurRad="254000" dist="88900" algn="l" rotWithShape="0">
                  <a:prstClr val="black">
                    <a:alpha val="7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82" name="Round Same Side Corner Rectangle 81"/>
              <p:cNvSpPr/>
              <p:nvPr/>
            </p:nvSpPr>
            <p:spPr>
              <a:xfrm rot="5400000">
                <a:off x="7662041" y="2895599"/>
                <a:ext cx="1066800" cy="1066800"/>
              </a:xfrm>
              <a:prstGeom prst="round2Same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7662042" y="3228944"/>
                <a:ext cx="1066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b="1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Devam</a:t>
                </a:r>
              </a:p>
            </p:txBody>
          </p:sp>
        </p:grpSp>
        <p:sp>
          <p:nvSpPr>
            <p:cNvPr id="85" name="Rectangle 84"/>
            <p:cNvSpPr/>
            <p:nvPr/>
          </p:nvSpPr>
          <p:spPr>
            <a:xfrm>
              <a:off x="-13030200" y="548688"/>
              <a:ext cx="6705600" cy="26161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tr-TR" sz="2400" b="1" dirty="0">
                  <a:solidFill>
                    <a:srgbClr val="FF0000"/>
                  </a:solidFill>
                  <a:latin typeface="Arial Black" panose="020B0A04020102020204" pitchFamily="34" charset="0"/>
                </a:rPr>
                <a:t>Lenticulars (Merceğin Yandan </a:t>
              </a:r>
              <a:r>
                <a:rPr lang="tr-TR" sz="2800" b="1" dirty="0">
                  <a:solidFill>
                    <a:srgbClr val="FF0000"/>
                  </a:solidFill>
                  <a:latin typeface="Arial Black" panose="020B0A04020102020204" pitchFamily="34" charset="0"/>
                </a:rPr>
                <a:t>Görünüşü)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Spiral </a:t>
              </a:r>
              <a:r>
                <a:rPr lang="tr-TR" sz="2800" dirty="0"/>
                <a:t>Galaksilerin biçimine ve rengine benzerdir fakat spiral kolları bulunmaz.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Düzleşmiü </a:t>
              </a:r>
              <a:r>
                <a:rPr lang="tr-TR" sz="2800" dirty="0"/>
                <a:t>sistemlerdir ki morfolojik olarak eliptikler ve spiraller arasında bulunurlar.</a:t>
              </a:r>
            </a:p>
          </p:txBody>
        </p:sp>
      </p:grpSp>
      <p:grpSp>
        <p:nvGrpSpPr>
          <p:cNvPr id="4101" name="Group 4100"/>
          <p:cNvGrpSpPr/>
          <p:nvPr/>
        </p:nvGrpSpPr>
        <p:grpSpPr>
          <a:xfrm>
            <a:off x="-15042933" y="0"/>
            <a:ext cx="9296401" cy="6858000"/>
            <a:chOff x="-15042933" y="0"/>
            <a:chExt cx="9296401" cy="6858000"/>
          </a:xfrm>
        </p:grpSpPr>
        <p:grpSp>
          <p:nvGrpSpPr>
            <p:cNvPr id="88" name="Group 87"/>
            <p:cNvGrpSpPr/>
            <p:nvPr/>
          </p:nvGrpSpPr>
          <p:grpSpPr>
            <a:xfrm>
              <a:off x="-15042933" y="0"/>
              <a:ext cx="9296401" cy="6858000"/>
              <a:chOff x="-567559" y="-1"/>
              <a:chExt cx="9296401" cy="6858000"/>
            </a:xfrm>
            <a:effectLst>
              <a:outerShdw blurRad="254000" dist="88900" algn="l" rotWithShape="0">
                <a:prstClr val="black">
                  <a:alpha val="68000"/>
                </a:prstClr>
              </a:outerShdw>
            </a:effectLst>
          </p:grpSpPr>
          <p:sp>
            <p:nvSpPr>
              <p:cNvPr id="90" name="Rectangle 89"/>
              <p:cNvSpPr/>
              <p:nvPr/>
            </p:nvSpPr>
            <p:spPr>
              <a:xfrm>
                <a:off x="-567559" y="-1"/>
                <a:ext cx="8229600" cy="6858000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outerShdw blurRad="254000" dist="88900" algn="l" rotWithShape="0">
                  <a:prstClr val="black">
                    <a:alpha val="7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91" name="Round Same Side Corner Rectangle 90"/>
              <p:cNvSpPr/>
              <p:nvPr/>
            </p:nvSpPr>
            <p:spPr>
              <a:xfrm rot="5400000">
                <a:off x="7662041" y="2895599"/>
                <a:ext cx="1066800" cy="1066800"/>
              </a:xfrm>
              <a:prstGeom prst="round2Same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7662042" y="3228944"/>
                <a:ext cx="1066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b="1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Devam</a:t>
                </a:r>
              </a:p>
            </p:txBody>
          </p:sp>
        </p:grpSp>
        <p:sp>
          <p:nvSpPr>
            <p:cNvPr id="4100" name="Rectangle 4099"/>
            <p:cNvSpPr/>
            <p:nvPr/>
          </p:nvSpPr>
          <p:spPr>
            <a:xfrm>
              <a:off x="-13944602" y="852872"/>
              <a:ext cx="6172201" cy="44012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tr-TR" sz="2800" b="1" dirty="0">
                  <a:solidFill>
                    <a:srgbClr val="FF0000"/>
                  </a:solidFill>
                  <a:latin typeface="Arial Black" panose="020B0A04020102020204" pitchFamily="34" charset="0"/>
                </a:rPr>
                <a:t>Düzensizler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Tanım </a:t>
              </a:r>
              <a:r>
                <a:rPr lang="tr-TR" sz="2800" dirty="0"/>
                <a:t>olarak biçim olarak düzensizdirler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Çoğunluğu </a:t>
              </a:r>
              <a:r>
                <a:rPr lang="tr-TR" sz="2800" dirty="0"/>
                <a:t>genç yıldızlardan oluşurlar (Pop I)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Çoğunluk </a:t>
              </a:r>
              <a:r>
                <a:rPr lang="tr-TR" sz="2800" dirty="0"/>
                <a:t>olarak gaz ve tozdan oluşmuştur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Çap </a:t>
              </a:r>
              <a:r>
                <a:rPr lang="tr-TR" sz="2800" dirty="0"/>
                <a:t>olarak 1-10 kpc arasındadır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Alanda </a:t>
              </a:r>
              <a:r>
                <a:rPr lang="tr-TR" sz="2800" dirty="0"/>
                <a:t>bulunurlar (kümelerin dışında)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Ortalama </a:t>
              </a:r>
              <a:r>
                <a:rPr lang="tr-TR" sz="2800" dirty="0"/>
                <a:t>tayf türleri: A, F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Kütleleri </a:t>
              </a:r>
              <a:r>
                <a:rPr lang="tr-TR" sz="2800" dirty="0"/>
                <a:t>108 to 1010 Msun</a:t>
              </a:r>
            </a:p>
          </p:txBody>
        </p:sp>
      </p:grpSp>
      <p:grpSp>
        <p:nvGrpSpPr>
          <p:cNvPr id="4103" name="Group 4102"/>
          <p:cNvGrpSpPr/>
          <p:nvPr/>
        </p:nvGrpSpPr>
        <p:grpSpPr>
          <a:xfrm>
            <a:off x="-16109733" y="0"/>
            <a:ext cx="9296401" cy="6858000"/>
            <a:chOff x="-16109733" y="0"/>
            <a:chExt cx="9296401" cy="6858000"/>
          </a:xfrm>
        </p:grpSpPr>
        <p:grpSp>
          <p:nvGrpSpPr>
            <p:cNvPr id="96" name="Group 95"/>
            <p:cNvGrpSpPr/>
            <p:nvPr/>
          </p:nvGrpSpPr>
          <p:grpSpPr>
            <a:xfrm>
              <a:off x="-16109733" y="0"/>
              <a:ext cx="9296401" cy="6858000"/>
              <a:chOff x="-567559" y="-1"/>
              <a:chExt cx="9296401" cy="6858000"/>
            </a:xfrm>
            <a:effectLst>
              <a:outerShdw blurRad="254000" dist="88900" algn="l" rotWithShape="0">
                <a:prstClr val="black">
                  <a:alpha val="68000"/>
                </a:prstClr>
              </a:outerShdw>
            </a:effectLst>
          </p:grpSpPr>
          <p:sp>
            <p:nvSpPr>
              <p:cNvPr id="98" name="Rectangle 97"/>
              <p:cNvSpPr/>
              <p:nvPr/>
            </p:nvSpPr>
            <p:spPr>
              <a:xfrm>
                <a:off x="-567559" y="-1"/>
                <a:ext cx="8229600" cy="6858000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outerShdw blurRad="254000" dist="88900" algn="l" rotWithShape="0">
                  <a:prstClr val="black">
                    <a:alpha val="7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99" name="Round Same Side Corner Rectangle 98"/>
              <p:cNvSpPr/>
              <p:nvPr/>
            </p:nvSpPr>
            <p:spPr>
              <a:xfrm rot="5400000">
                <a:off x="7662041" y="2895599"/>
                <a:ext cx="1066800" cy="1066800"/>
              </a:xfrm>
              <a:prstGeom prst="round2Same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7662042" y="3228944"/>
                <a:ext cx="1066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b="1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Devam</a:t>
                </a:r>
              </a:p>
            </p:txBody>
          </p:sp>
        </p:grpSp>
        <p:sp>
          <p:nvSpPr>
            <p:cNvPr id="4102" name="Rectangle 4101"/>
            <p:cNvSpPr/>
            <p:nvPr/>
          </p:nvSpPr>
          <p:spPr>
            <a:xfrm>
              <a:off x="-14280933" y="881254"/>
              <a:ext cx="4572000" cy="440120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/>
              <a:r>
                <a:rPr lang="tr-TR" sz="2800" b="1">
                  <a:solidFill>
                    <a:srgbClr val="FF0000"/>
                  </a:solidFill>
                  <a:latin typeface="Arial Black" panose="020B0A04020102020204" pitchFamily="34" charset="0"/>
                </a:rPr>
                <a:t>Galaksilerin </a:t>
              </a:r>
              <a:r>
                <a:rPr lang="tr-TR" sz="2800" b="1" smtClean="0">
                  <a:solidFill>
                    <a:srgbClr val="FF0000"/>
                  </a:solidFill>
                  <a:latin typeface="Arial Black" panose="020B0A04020102020204" pitchFamily="34" charset="0"/>
                </a:rPr>
                <a:t>İstatistiği</a:t>
              </a:r>
              <a:endParaRPr lang="tr-TR" sz="2800" b="1" dirty="0">
                <a:solidFill>
                  <a:srgbClr val="FF0000"/>
                </a:solidFill>
                <a:latin typeface="Arial Black" panose="020B0A04020102020204" pitchFamily="34" charset="0"/>
              </a:endParaRP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Yaklaşık </a:t>
              </a:r>
              <a:r>
                <a:rPr lang="tr-TR" sz="2800" dirty="0"/>
                <a:t>bütün spiral galaksilerin ~1/3 'ü çubuklu spirallerden oluşmaktadır.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"</a:t>
              </a:r>
              <a:r>
                <a:rPr lang="tr-TR" sz="2800" dirty="0"/>
                <a:t>Alan" ve "Küme" galaksileri mevcuttur.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Kümelerde </a:t>
              </a:r>
              <a:r>
                <a:rPr lang="tr-TR" sz="2800" dirty="0"/>
                <a:t>en çok rastlanan tür Eliptik Galaksilerdir.</a:t>
              </a:r>
            </a:p>
            <a:p>
              <a:r>
                <a:rPr lang="tr-TR" sz="2800" b="1" dirty="0" smtClean="0">
                  <a:solidFill>
                    <a:schemeClr val="bg2"/>
                  </a:solidFill>
                </a:rPr>
                <a:t>*</a:t>
              </a:r>
              <a:r>
                <a:rPr lang="tr-TR" sz="2800" dirty="0" smtClean="0"/>
                <a:t>Spiraller </a:t>
              </a:r>
              <a:r>
                <a:rPr lang="tr-TR" sz="2800" dirty="0"/>
                <a:t>en çok "Alan"'da bulunurlar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0349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112E-17 0 L 0.90833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41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 L 1.025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25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0 L 1.14166 0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08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0 L 1.25434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7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0 L 1.25434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7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0 L 1.37986 0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40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9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0 L 1.61181 0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59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0 L 1.7368 0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4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8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70296" y="285984"/>
            <a:ext cx="8077200" cy="1107996"/>
          </a:xfrm>
          <a:prstGeom prst="rect">
            <a:avLst/>
          </a:prstGeom>
          <a:noFill/>
          <a:ln>
            <a:noFill/>
          </a:ln>
          <a:effectLst>
            <a:outerShdw blurRad="355600" dist="393700" dir="7560000" sx="89000" sy="89000" algn="t" rotWithShape="0">
              <a:schemeClr val="accent1">
                <a:lumMod val="20000"/>
                <a:lumOff val="80000"/>
              </a:scheme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tr-TR" sz="6600" b="1" dirty="0" smtClean="0">
                <a:solidFill>
                  <a:schemeClr val="bg1"/>
                </a:solidFill>
              </a:rPr>
              <a:t>AKTİF GALAKSİLER</a:t>
            </a:r>
            <a:endParaRPr lang="tr-TR" sz="6600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0296" y="1381265"/>
            <a:ext cx="8632491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Başlarken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Kuzarların Keşfi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Galaksi Tayfları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Aktif Galaksiler Geniş Band Tayfı ve 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Merkezdeki Aktif Çekirdek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Yığılma Diski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AGN Türleri ve Birleştirme Modelleri</a:t>
            </a:r>
          </a:p>
          <a:p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2747838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0" y="609600"/>
            <a:ext cx="45670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4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Kuazarların Keşfi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5697" y="1600200"/>
            <a:ext cx="798590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1963’te </a:t>
            </a:r>
            <a:r>
              <a:rPr lang="tr-T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Mt. Palomar </a:t>
            </a:r>
            <a:r>
              <a:rPr lang="tr-T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Observatory Maarten Schmidt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Evrenin genişlemesi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3C </a:t>
            </a:r>
            <a:r>
              <a:rPr lang="tr-T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273 incelenmesi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</a:t>
            </a:r>
            <a:r>
              <a:rPr lang="tr-T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arklı </a:t>
            </a:r>
            <a:r>
              <a:rPr lang="tr-T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dalga boylarına kaymış </a:t>
            </a:r>
            <a:r>
              <a:rPr lang="tr-T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Hidrojen </a:t>
            </a:r>
            <a:r>
              <a:rPr lang="tr-T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gazından gelen parlak </a:t>
            </a:r>
            <a:r>
              <a:rPr lang="tr-T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emisyon’lar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z=0.158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Quasi-Stellar Object (QSO)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Durağan evren modelini yıkmıştır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Aktif Galaksiler’in başlangıcı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tr-T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5199" y="4154745"/>
            <a:ext cx="1866900" cy="245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168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pc\Desktop\Adsız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11" y="150814"/>
            <a:ext cx="8195592" cy="6554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2366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743" y="352099"/>
            <a:ext cx="8061457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Galaksi Tayfları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tr-T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Yıldız tafları şeklindedirler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tr-T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Kırmızıya kayma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tr-T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Süreklilik </a:t>
            </a:r>
            <a:r>
              <a:rPr lang="tr-T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üzerine binmiş soğurma çizgileri şeklindedir</a:t>
            </a:r>
            <a:r>
              <a:rPr lang="tr-T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tr-TR" sz="2000" dirty="0" smtClean="0">
                <a:solidFill>
                  <a:schemeClr val="bg1"/>
                </a:solidFill>
              </a:rPr>
              <a:t>Tayf çizgilerinin seyrekleşmesi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tr-T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HII bölgerlerinin varlığı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tr-TR" sz="2000" dirty="0" smtClean="0">
                <a:solidFill>
                  <a:schemeClr val="bg1"/>
                </a:solidFill>
              </a:rPr>
              <a:t>Salma </a:t>
            </a:r>
            <a:r>
              <a:rPr lang="tr-TR" sz="2000" dirty="0">
                <a:solidFill>
                  <a:schemeClr val="bg1"/>
                </a:solidFill>
              </a:rPr>
              <a:t>çizgileri </a:t>
            </a:r>
            <a:r>
              <a:rPr lang="tr-TR" sz="2000" dirty="0" smtClean="0">
                <a:solidFill>
                  <a:schemeClr val="bg1"/>
                </a:solidFill>
              </a:rPr>
              <a:t>gösterir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tr-TR" sz="2000" dirty="0">
                <a:solidFill>
                  <a:schemeClr val="bg1"/>
                </a:solidFill>
              </a:rPr>
              <a:t>P</a:t>
            </a:r>
            <a:r>
              <a:rPr lang="tr-TR" sz="2000" dirty="0" smtClean="0">
                <a:solidFill>
                  <a:schemeClr val="bg1"/>
                </a:solidFill>
              </a:rPr>
              <a:t>arlaktırlar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tr-T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Yıldız içeriği, yüzey sıcaklığ, parlaklık, radyal hız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tr-T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Vera Rubin, 1970'lerin başlarında 60'tan fazla galaksinin </a:t>
            </a:r>
            <a:r>
              <a:rPr lang="tr-T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dönme hızını ölçtü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tr-TR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tr-TR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tr-TR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tr-TR" sz="2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tr-T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</a:t>
            </a:r>
            <a:r>
              <a:rPr lang="tr-TR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32303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820" y="3100763"/>
            <a:ext cx="5780780" cy="3535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 descr="stellar spectr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850" y="552202"/>
            <a:ext cx="4277360" cy="2459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HII-spectr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959" y="526256"/>
            <a:ext cx="4146944" cy="251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3049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678" y="1447800"/>
            <a:ext cx="8844644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72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12241" y="457200"/>
            <a:ext cx="506869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r-T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Aktif Galaksi </a:t>
            </a:r>
            <a:r>
              <a:rPr lang="tr-T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Tayfı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tr-T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Daha güçlü ve geniş emisyon çizgileri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tr-T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Normal Galaksi  tayfına emsyon eklenmiş halidir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tr-T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Bunu sağlayan Galaksi nasıl olabilir?</a:t>
            </a:r>
          </a:p>
          <a:p>
            <a:endParaRPr lang="tr-TR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388" y="1752600"/>
            <a:ext cx="3962400" cy="4633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9006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595</Words>
  <Application>Microsoft Office PowerPoint</Application>
  <PresentationFormat>On-screen Show (4:3)</PresentationFormat>
  <Paragraphs>108</Paragraphs>
  <Slides>15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</dc:creator>
  <cp:lastModifiedBy>pc</cp:lastModifiedBy>
  <cp:revision>45</cp:revision>
  <dcterms:created xsi:type="dcterms:W3CDTF">2006-08-16T00:00:00Z</dcterms:created>
  <dcterms:modified xsi:type="dcterms:W3CDTF">2018-05-07T19:42:45Z</dcterms:modified>
</cp:coreProperties>
</file>

<file path=docProps/thumbnail.jpeg>
</file>